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94" r:id="rId5"/>
    <p:sldId id="260" r:id="rId6"/>
    <p:sldId id="288" r:id="rId7"/>
    <p:sldId id="289" r:id="rId8"/>
    <p:sldId id="284" r:id="rId9"/>
    <p:sldId id="262" r:id="rId10"/>
    <p:sldId id="290" r:id="rId11"/>
    <p:sldId id="276" r:id="rId12"/>
    <p:sldId id="297" r:id="rId13"/>
    <p:sldId id="295" r:id="rId14"/>
    <p:sldId id="29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15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13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Marian Murphy" initials="MM" lastIdx="1" clrIdx="2">
    <p:extLst>
      <p:ext uri="{19B8F6BF-5375-455C-9EA6-DF929625EA0E}">
        <p15:presenceInfo xmlns:p15="http://schemas.microsoft.com/office/powerpoint/2012/main" userId="S::mmurphy@firstinspires.org::6ddc4b1b-6521-474c-a22d-2c363c1d3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1"/>
    <a:srgbClr val="4472C4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48C470-FDFD-4D9E-99BE-819427708C37}" v="5" dt="2021-07-15T16:27:36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885" autoAdjust="0"/>
  </p:normalViewPr>
  <p:slideViewPr>
    <p:cSldViewPr snapToGrid="0">
      <p:cViewPr varScale="1">
        <p:scale>
          <a:sx n="70" d="100"/>
          <a:sy n="70" d="100"/>
        </p:scale>
        <p:origin x="1974" y="78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4848C470-FDFD-4D9E-99BE-819427708C37}"/>
    <pc:docChg chg="custSel addSld delSld modSld">
      <pc:chgData name="Kathy Morgan" userId="19752d8f-270a-426b-91ad-1bf5c79275bc" providerId="ADAL" clId="{4848C470-FDFD-4D9E-99BE-819427708C37}" dt="2021-07-15T16:27:49.241" v="58" actId="47"/>
      <pc:docMkLst>
        <pc:docMk/>
      </pc:docMkLst>
      <pc:sldChg chg="del">
        <pc:chgData name="Kathy Morgan" userId="19752d8f-270a-426b-91ad-1bf5c79275bc" providerId="ADAL" clId="{4848C470-FDFD-4D9E-99BE-819427708C37}" dt="2021-07-15T16:27:18.254" v="55" actId="47"/>
        <pc:sldMkLst>
          <pc:docMk/>
          <pc:sldMk cId="2951668690" sldId="269"/>
        </pc:sldMkLst>
      </pc:sldChg>
      <pc:sldChg chg="del">
        <pc:chgData name="Kathy Morgan" userId="19752d8f-270a-426b-91ad-1bf5c79275bc" providerId="ADAL" clId="{4848C470-FDFD-4D9E-99BE-819427708C37}" dt="2021-07-15T16:27:49.241" v="58" actId="47"/>
        <pc:sldMkLst>
          <pc:docMk/>
          <pc:sldMk cId="3198983479" sldId="282"/>
        </pc:sldMkLst>
      </pc:sldChg>
      <pc:sldChg chg="addSp delSp modSp mod">
        <pc:chgData name="Kathy Morgan" userId="19752d8f-270a-426b-91ad-1bf5c79275bc" providerId="ADAL" clId="{4848C470-FDFD-4D9E-99BE-819427708C37}" dt="2021-07-15T15:57:29.369" v="6" actId="1076"/>
        <pc:sldMkLst>
          <pc:docMk/>
          <pc:sldMk cId="3995406312" sldId="284"/>
        </pc:sldMkLst>
        <pc:spChg chg="del">
          <ac:chgData name="Kathy Morgan" userId="19752d8f-270a-426b-91ad-1bf5c79275bc" providerId="ADAL" clId="{4848C470-FDFD-4D9E-99BE-819427708C37}" dt="2021-07-15T15:57:15.269" v="0" actId="478"/>
          <ac:spMkLst>
            <pc:docMk/>
            <pc:sldMk cId="3995406312" sldId="284"/>
            <ac:spMk id="19" creationId="{89D8BBBF-F00B-4A58-9362-7D4851635FFA}"/>
          </ac:spMkLst>
        </pc:spChg>
        <pc:picChg chg="add mod">
          <ac:chgData name="Kathy Morgan" userId="19752d8f-270a-426b-91ad-1bf5c79275bc" providerId="ADAL" clId="{4848C470-FDFD-4D9E-99BE-819427708C37}" dt="2021-07-15T15:57:29.369" v="6" actId="1076"/>
          <ac:picMkLst>
            <pc:docMk/>
            <pc:sldMk cId="3995406312" sldId="284"/>
            <ac:picMk id="14" creationId="{2DB8CF78-F14C-4104-971A-1FD7A9638ECD}"/>
          </ac:picMkLst>
        </pc:picChg>
      </pc:sldChg>
      <pc:sldChg chg="addSp delSp modSp mod">
        <pc:chgData name="Kathy Morgan" userId="19752d8f-270a-426b-91ad-1bf5c79275bc" providerId="ADAL" clId="{4848C470-FDFD-4D9E-99BE-819427708C37}" dt="2021-07-15T16:12:39.522" v="30" actId="1037"/>
        <pc:sldMkLst>
          <pc:docMk/>
          <pc:sldMk cId="2368298040" sldId="294"/>
        </pc:sldMkLst>
        <pc:picChg chg="add mod modCrop">
          <ac:chgData name="Kathy Morgan" userId="19752d8f-270a-426b-91ad-1bf5c79275bc" providerId="ADAL" clId="{4848C470-FDFD-4D9E-99BE-819427708C37}" dt="2021-07-15T16:12:39.522" v="30" actId="1037"/>
          <ac:picMkLst>
            <pc:docMk/>
            <pc:sldMk cId="2368298040" sldId="294"/>
            <ac:picMk id="4" creationId="{0D71226A-9A07-4B5F-B8C0-8EF2A0BD06FB}"/>
          </ac:picMkLst>
        </pc:picChg>
        <pc:picChg chg="del">
          <ac:chgData name="Kathy Morgan" userId="19752d8f-270a-426b-91ad-1bf5c79275bc" providerId="ADAL" clId="{4848C470-FDFD-4D9E-99BE-819427708C37}" dt="2021-07-15T16:10:42.200" v="7" actId="478"/>
          <ac:picMkLst>
            <pc:docMk/>
            <pc:sldMk cId="2368298040" sldId="294"/>
            <ac:picMk id="19" creationId="{0D2C6A8A-990C-467B-AABA-166F6B37EB79}"/>
          </ac:picMkLst>
        </pc:picChg>
      </pc:sldChg>
      <pc:sldChg chg="add modNotesTx">
        <pc:chgData name="Kathy Morgan" userId="19752d8f-270a-426b-91ad-1bf5c79275bc" providerId="ADAL" clId="{4848C470-FDFD-4D9E-99BE-819427708C37}" dt="2021-07-15T16:27:46.511" v="57"/>
        <pc:sldMkLst>
          <pc:docMk/>
          <pc:sldMk cId="59504341" sldId="295"/>
        </pc:sldMkLst>
      </pc:sldChg>
      <pc:sldChg chg="add">
        <pc:chgData name="Kathy Morgan" userId="19752d8f-270a-426b-91ad-1bf5c79275bc" providerId="ADAL" clId="{4848C470-FDFD-4D9E-99BE-819427708C37}" dt="2021-07-15T16:27:36.412" v="56"/>
        <pc:sldMkLst>
          <pc:docMk/>
          <pc:sldMk cId="1315754796" sldId="296"/>
        </pc:sldMkLst>
      </pc:sldChg>
      <pc:sldChg chg="add modNotesTx">
        <pc:chgData name="Kathy Morgan" userId="19752d8f-270a-426b-91ad-1bf5c79275bc" providerId="ADAL" clId="{4848C470-FDFD-4D9E-99BE-819427708C37}" dt="2021-07-15T16:21:27.973" v="54" actId="20577"/>
        <pc:sldMkLst>
          <pc:docMk/>
          <pc:sldMk cId="4133861099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8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https://family.gonoodle.com/activities/clean-up.  Link on YouTube Kids:  https://www.youtubekids.com/watch?v=ZJFk87ZsHn0 .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Cleanup Pointers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Make sure you have a safe place to store the poster, especially if it needs to lay open to dry.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You may need extra time at the end of each session to clean up the art supplies.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session has Guiding Questions that can be shared to frame the session.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Session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You will need to provide a large poster board and various art supplies. A trifold poster board works well.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The goal is for the team to create the board themselves. You can support them and provide insight.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The team can look back at the Team Journey and Core Values pages in their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Engineering Notebooks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Sample topics for the poster are provided for the students. They can choose to include whatever they want!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Provide extra scrap paper for the team to draw and write their ideas for their team poster.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Two boxes would fit on each fold on a trifold poster board.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***Skip this slide during session 11***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800" b="1" i="0" u="none" strike="noStrike" baseline="0" dirty="0">
                <a:latin typeface="Arial-BoldMT"/>
              </a:rPr>
              <a:t>Innovation and Inclusion Builds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provide examples of how they have used </a:t>
            </a:r>
            <a:r>
              <a:rPr lang="en-US" sz="1800" b="1" i="0" u="none" strike="noStrike" baseline="0" dirty="0">
                <a:latin typeface="Arial-BoldMT"/>
              </a:rPr>
              <a:t>innovation </a:t>
            </a:r>
            <a:r>
              <a:rPr lang="en-US" sz="1800" b="0" i="0" u="none" strike="noStrike" baseline="0" dirty="0">
                <a:latin typeface="ArialMT"/>
              </a:rPr>
              <a:t>(Session 10) and </a:t>
            </a:r>
            <a:r>
              <a:rPr lang="en-US" sz="1800" b="1" i="0" u="none" strike="noStrike" baseline="0" dirty="0">
                <a:latin typeface="Arial-BoldMT"/>
              </a:rPr>
              <a:t>inclusion </a:t>
            </a:r>
            <a:r>
              <a:rPr lang="en-US" sz="1800" b="0" i="0" u="none" strike="noStrike" baseline="0" dirty="0">
                <a:latin typeface="ArialMT"/>
              </a:rPr>
              <a:t>(Session 11) throughout the sessions.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create a build from the prototyping pieces representing this Core Value or examples of the team using </a:t>
            </a:r>
            <a:r>
              <a:rPr lang="en-US" sz="1800" b="1" i="0" u="none" strike="noStrike" baseline="0" dirty="0">
                <a:latin typeface="Arial-BoldMT"/>
              </a:rPr>
              <a:t>innovation </a:t>
            </a:r>
            <a:r>
              <a:rPr lang="en-US" sz="1800" b="0" i="0" u="none" strike="noStrike" baseline="0" dirty="0">
                <a:latin typeface="ArialMT"/>
              </a:rPr>
              <a:t>and </a:t>
            </a:r>
            <a:r>
              <a:rPr lang="en-US" sz="1800" b="1" i="0" u="none" strike="noStrike" baseline="0" dirty="0">
                <a:latin typeface="Arial-BoldMT"/>
              </a:rPr>
              <a:t>inclusion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***Skip this slide during session 10***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200" b="1" i="0" u="none" strike="noStrike" baseline="0" dirty="0">
                <a:latin typeface="Arial-BoldMT"/>
              </a:rPr>
              <a:t>Innovation and Inclusion Builds</a:t>
            </a:r>
          </a:p>
          <a:p>
            <a:r>
              <a:rPr lang="en-US" sz="10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Have the team provide examples of how they have used </a:t>
            </a:r>
            <a:r>
              <a:rPr lang="en-US" sz="1200" b="1" i="0" u="none" strike="noStrike" baseline="0" dirty="0">
                <a:latin typeface="Arial-BoldMT"/>
              </a:rPr>
              <a:t>innovation </a:t>
            </a:r>
            <a:r>
              <a:rPr lang="en-US" sz="1200" b="0" i="0" u="none" strike="noStrike" baseline="0" dirty="0">
                <a:latin typeface="ArialMT"/>
              </a:rPr>
              <a:t>(Session 10) and </a:t>
            </a:r>
            <a:r>
              <a:rPr lang="en-US" sz="1200" b="1" i="0" u="none" strike="noStrike" baseline="0" dirty="0">
                <a:latin typeface="Arial-BoldMT"/>
              </a:rPr>
              <a:t>inclusion </a:t>
            </a:r>
            <a:r>
              <a:rPr lang="en-US" sz="1200" b="0" i="0" u="none" strike="noStrike" baseline="0" dirty="0">
                <a:latin typeface="ArialMT"/>
              </a:rPr>
              <a:t>(Session 11) throughout the sessions.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latin typeface="ArialMT"/>
              </a:rPr>
              <a:t>Have the team create a build from the prototyping pieces representing this Core Value or examples of the team using </a:t>
            </a:r>
            <a:r>
              <a:rPr lang="en-US" sz="1200" b="1" i="0" u="none" strike="noStrike" baseline="0" dirty="0">
                <a:latin typeface="Arial-BoldMT"/>
              </a:rPr>
              <a:t>innovation </a:t>
            </a:r>
            <a:r>
              <a:rPr lang="en-US" sz="1200" b="0" i="0" u="none" strike="noStrike" baseline="0" dirty="0">
                <a:latin typeface="ArialMT"/>
              </a:rPr>
              <a:t>and </a:t>
            </a:r>
            <a:r>
              <a:rPr lang="en-US" sz="1200" b="1" i="0" u="none" strike="noStrike" baseline="0" dirty="0">
                <a:latin typeface="Arial-BoldMT"/>
              </a:rPr>
              <a:t>inclusion</a:t>
            </a:r>
            <a:r>
              <a:rPr lang="en-US" sz="1200" b="0" i="0" u="none" strike="noStrike" baseline="0" dirty="0">
                <a:latin typeface="ArialMT"/>
              </a:rPr>
              <a:t>.</a:t>
            </a:r>
            <a:endParaRPr lang="en-US" sz="10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5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259547"/>
                </a:solidFill>
                <a:latin typeface="Arial-ItalicMT"/>
              </a:rPr>
              <a:t>(80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Find your poster board and art supplies.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Brainstorm what to put on your poster.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Use the next page as a draft for your ideas.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Work together to create your team poster. Teamwork!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You can use words, drawings, and photos on your poster.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259547"/>
                </a:solidFill>
                <a:latin typeface="Arial-ItalicMT"/>
              </a:rPr>
              <a:t>(80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Find your poster board and art supplies.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 what to put on your poster.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Use the next page as a draft for your ideas.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Work together to create your team poster. Teamwork!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You can use words, drawings, and photos on your poster.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259547"/>
                </a:solidFill>
                <a:latin typeface="Arial-ItalicMT"/>
              </a:rPr>
              <a:t>(80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Find your poster board and art supplies.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 what to put on your poster.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Use the next page as a draft for your ideas.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Work together to create your team poster. Teamwork!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You can use words, drawings, and photos on your poster.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58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Share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(10 minutes)</a:t>
            </a: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Have the team:</a:t>
            </a:r>
            <a:endParaRPr lang="en-US" sz="1800" b="1" i="0" u="none" strike="noStrike" baseline="0" dirty="0">
              <a:solidFill>
                <a:srgbClr val="FFFFFF"/>
              </a:solidFill>
              <a:latin typeface="Arial-BoldM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Share what they did at the end of each session.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Show their team poster design.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Explain their team journey.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Demonstrate how they will present their team poster.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 to show examples of what they will experience at an event.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for “FIRST LEGO League Explore Events” to find example videos.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 that is a recap of what teams experienced at the 2019 </a:t>
            </a:r>
            <a:r>
              <a:rPr lang="en-US" i="1" dirty="0"/>
              <a:t>FIRST</a:t>
            </a:r>
            <a:r>
              <a:rPr lang="en-US" dirty="0"/>
              <a:t> LEGO League World Festival in Houston.  Examples of team posters are shown. https://youtu.be/tlUc27c86zM</a:t>
            </a:r>
            <a:endParaRPr lang="en-US" b="0" i="0" dirty="0"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181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  <p:sldLayoutId id="214748369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jpeg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microsoft.com/office/2007/relationships/hdphoto" Target="../media/hdphoto1.wdp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0" y="-1"/>
            <a:ext cx="9144001" cy="6858001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40" y="863253"/>
            <a:ext cx="4585898" cy="17916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Make Team Poster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407540" y="401413"/>
            <a:ext cx="2866223" cy="56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SESSIONS 10</a:t>
            </a:r>
            <a:r>
              <a:rPr lang="en-US" sz="1800" spc="300" dirty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 &amp; 11</a:t>
            </a:r>
            <a:endParaRPr kumimoji="0" lang="en-US" sz="1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B2E659-46E5-45F4-B65D-923983F7710E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114C1B-4CF7-4817-84D5-E5FBD229F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683" y="137620"/>
            <a:ext cx="1708714" cy="108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0D71226A-9A07-4B5F-B8C0-8EF2A0BD06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060" t="5941" r="14608" b="12192"/>
          <a:stretch/>
        </p:blipFill>
        <p:spPr>
          <a:xfrm>
            <a:off x="264544" y="3065108"/>
            <a:ext cx="3734152" cy="330687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551"/>
                </a:solidFill>
              </a:rPr>
              <a:t>Clean Up</a:t>
            </a:r>
          </a:p>
        </p:txBody>
      </p:sp>
      <p:pic>
        <p:nvPicPr>
          <p:cNvPr id="7" name="Picture 6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AFD005AA-9D11-40B6-BACB-8D04D40553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428" y="1172626"/>
            <a:ext cx="6739147" cy="45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B3A04-2BF4-4834-A5AC-BF412CE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0B4F6-AB8D-46B9-924D-60D5BC2D0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259" y="5002306"/>
            <a:ext cx="8501258" cy="101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is a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registered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trademark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9A4BC1-F5E0-4D25-AF3C-551958EE3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98" y="1619703"/>
            <a:ext cx="360624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9E708-F974-4E03-AA24-84C68C83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65" y="1619703"/>
            <a:ext cx="24565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Guiding Questions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AF9C81-E385-4FC9-A39D-DEA705CF563C}"/>
              </a:ext>
            </a:extLst>
          </p:cNvPr>
          <p:cNvSpPr/>
          <p:nvPr/>
        </p:nvSpPr>
        <p:spPr>
          <a:xfrm flipH="1">
            <a:off x="6693337" y="1828800"/>
            <a:ext cx="2286000" cy="3200400"/>
          </a:xfrm>
          <a:prstGeom prst="roundRect">
            <a:avLst/>
          </a:prstGeom>
          <a:solidFill>
            <a:srgbClr val="C9DF89"/>
          </a:solidFill>
          <a:ln w="28575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45720" bIns="91440" rtlCol="0" anchor="t" anchorCtr="0"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marL="285750" indent="-285750" algn="ctr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chemeClr val="tx1"/>
                </a:solidFill>
                <a:latin typeface="ArialMT"/>
              </a:rPr>
              <a:t>The team will create a plan for what they will include on their team poster.</a:t>
            </a:r>
          </a:p>
          <a:p>
            <a:pPr algn="l"/>
            <a:endParaRPr lang="en-US" sz="1600" b="0" i="0" u="none" strike="noStrike" baseline="0" dirty="0">
              <a:solidFill>
                <a:schemeClr val="tx1"/>
              </a:solidFill>
              <a:latin typeface="ArialM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chemeClr val="tx1"/>
                </a:solidFill>
                <a:latin typeface="ArialMT"/>
              </a:rPr>
              <a:t>The team will design and create their</a:t>
            </a:r>
            <a:r>
              <a:rPr lang="en-US" sz="1600" dirty="0">
                <a:solidFill>
                  <a:schemeClr val="tx1"/>
                </a:solidFill>
                <a:latin typeface="ArialMT"/>
              </a:rPr>
              <a:t> </a:t>
            </a:r>
            <a:r>
              <a:rPr lang="en-US" sz="1600" b="0" i="0" u="none" strike="noStrike" baseline="0" dirty="0">
                <a:solidFill>
                  <a:schemeClr val="tx1"/>
                </a:solidFill>
                <a:latin typeface="ArialMT"/>
              </a:rPr>
              <a:t>team poster.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45DFF6-EE04-4A18-8898-D4C1CE4A06C7}"/>
              </a:ext>
            </a:extLst>
          </p:cNvPr>
          <p:cNvSpPr/>
          <p:nvPr/>
        </p:nvSpPr>
        <p:spPr>
          <a:xfrm>
            <a:off x="263047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show your team journey on the poster?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5A9C7E-C2D0-4F93-BC6B-DBADE1AF2924}"/>
              </a:ext>
            </a:extLst>
          </p:cNvPr>
          <p:cNvSpPr/>
          <p:nvPr/>
        </p:nvSpPr>
        <p:spPr>
          <a:xfrm>
            <a:off x="263047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different challenges did you explore?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CFE0DF-BEF3-4914-A598-7A66A74C572C}"/>
              </a:ext>
            </a:extLst>
          </p:cNvPr>
          <p:cNvSpPr/>
          <p:nvPr/>
        </p:nvSpPr>
        <p:spPr>
          <a:xfrm>
            <a:off x="3478192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you create and build?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16FD3D-F12A-4905-AEFF-ED4FEE822709}"/>
              </a:ext>
            </a:extLst>
          </p:cNvPr>
          <p:cNvSpPr/>
          <p:nvPr/>
        </p:nvSpPr>
        <p:spPr>
          <a:xfrm>
            <a:off x="3478192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will you include on your team poster?</a:t>
            </a: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C549BD9B-0540-4174-9584-9E4E9651CE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Innovation Build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3912243" y="1488831"/>
            <a:ext cx="4965539" cy="437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Examples of Innovation</a:t>
            </a:r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Innovation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Innovation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Innovation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5D58D96-AE6C-4849-8EFD-CFE3707389E4}"/>
              </a:ext>
            </a:extLst>
          </p:cNvPr>
          <p:cNvSpPr txBox="1">
            <a:spLocks/>
          </p:cNvSpPr>
          <p:nvPr/>
        </p:nvSpPr>
        <p:spPr>
          <a:xfrm>
            <a:off x="6498077" y="976721"/>
            <a:ext cx="1848255" cy="458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r"/>
            <a:r>
              <a:rPr lang="en-US" sz="2400" dirty="0">
                <a:solidFill>
                  <a:srgbClr val="00A651"/>
                </a:solidFill>
              </a:rPr>
              <a:t>Session 10</a:t>
            </a:r>
          </a:p>
        </p:txBody>
      </p:sp>
      <p:pic>
        <p:nvPicPr>
          <p:cNvPr id="17" name="Picture 16" descr="A picture containing toy&#10;&#10;Description automatically generated">
            <a:extLst>
              <a:ext uri="{FF2B5EF4-FFF2-40B4-BE49-F238E27FC236}">
                <a16:creationId xmlns:a16="http://schemas.microsoft.com/office/drawing/2014/main" id="{E4179324-BD82-43C4-9131-92C125959E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447" y="3850962"/>
            <a:ext cx="3089597" cy="2163918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428791A-4414-4458-AAEF-2D1F26CE3C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736" y="3161114"/>
            <a:ext cx="3121547" cy="11215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used creativity and persistence to solve problems.</a:t>
            </a:r>
          </a:p>
        </p:txBody>
      </p:sp>
      <p:pic>
        <p:nvPicPr>
          <p:cNvPr id="18" name="Picture 17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5EBBDAED-0D2C-48D5-8404-52D2CFA10E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810" y="1089996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4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Inclusion Build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5D58D96-AE6C-4849-8EFD-CFE3707389E4}"/>
              </a:ext>
            </a:extLst>
          </p:cNvPr>
          <p:cNvSpPr txBox="1">
            <a:spLocks/>
          </p:cNvSpPr>
          <p:nvPr/>
        </p:nvSpPr>
        <p:spPr>
          <a:xfrm>
            <a:off x="5720862" y="885777"/>
            <a:ext cx="2557208" cy="456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r"/>
            <a:r>
              <a:rPr lang="en-US" sz="2400" dirty="0">
                <a:solidFill>
                  <a:srgbClr val="00A651"/>
                </a:solidFill>
              </a:rPr>
              <a:t>Session 11</a:t>
            </a:r>
          </a:p>
        </p:txBody>
      </p:sp>
      <p:pic>
        <p:nvPicPr>
          <p:cNvPr id="17" name="Picture 16" descr="A picture containing toy&#10;&#10;Description automatically generated">
            <a:extLst>
              <a:ext uri="{FF2B5EF4-FFF2-40B4-BE49-F238E27FC236}">
                <a16:creationId xmlns:a16="http://schemas.microsoft.com/office/drawing/2014/main" id="{E4179324-BD82-43C4-9131-92C12595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447" y="3850962"/>
            <a:ext cx="3089597" cy="2163918"/>
          </a:xfrm>
          <a:prstGeom prst="rect">
            <a:avLst/>
          </a:prstGeom>
        </p:spPr>
      </p:pic>
      <p:pic>
        <p:nvPicPr>
          <p:cNvPr id="16" name="Picture 15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ACE88125-7318-4DD9-81FC-F2594B2232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6A6AC84-2F52-4F2B-B0C5-23040B3EA6A6}"/>
              </a:ext>
            </a:extLst>
          </p:cNvPr>
          <p:cNvSpPr txBox="1">
            <a:spLocks/>
          </p:cNvSpPr>
          <p:nvPr/>
        </p:nvSpPr>
        <p:spPr>
          <a:xfrm>
            <a:off x="3940553" y="1518845"/>
            <a:ext cx="4965539" cy="459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Examples of Inclusion</a:t>
            </a:r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Inclusion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Inclusion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Inclusion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9BC6463-83A1-42CF-9C0A-CC0BAF4D00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761" y="1188247"/>
            <a:ext cx="2057400" cy="2057400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EF6D5D3-E5C8-47AC-AFC0-4F174868BC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688" y="3245647"/>
            <a:ext cx="3121547" cy="21060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respected each other and embraced our differences.</a:t>
            </a:r>
          </a:p>
        </p:txBody>
      </p:sp>
    </p:spTree>
    <p:extLst>
      <p:ext uri="{BB962C8B-B14F-4D97-AF65-F5344CB8AC3E}">
        <p14:creationId xmlns:p14="http://schemas.microsoft.com/office/powerpoint/2010/main" val="162924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626A52-8972-4D92-92DD-079FDF3307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0275" y="1486168"/>
            <a:ext cx="2459097" cy="36485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88A663-9B0F-45DF-A781-8CC8280DA407}"/>
              </a:ext>
            </a:extLst>
          </p:cNvPr>
          <p:cNvSpPr/>
          <p:nvPr/>
        </p:nvSpPr>
        <p:spPr>
          <a:xfrm>
            <a:off x="6831246" y="988430"/>
            <a:ext cx="2069785" cy="492623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You need…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1929D-6D64-4BF4-BDB6-F925E402D6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26154" y="2307640"/>
            <a:ext cx="2069784" cy="3550792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C7CEFA1-DFCB-4263-B110-A9535693307D}"/>
              </a:ext>
            </a:extLst>
          </p:cNvPr>
          <p:cNvSpPr/>
          <p:nvPr/>
        </p:nvSpPr>
        <p:spPr>
          <a:xfrm>
            <a:off x="2201489" y="1195057"/>
            <a:ext cx="1992274" cy="1938284"/>
          </a:xfrm>
          <a:prstGeom prst="wedgeEllipseCallout">
            <a:avLst>
              <a:gd name="adj1" fmla="val -38865"/>
              <a:gd name="adj2" fmla="val 57459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Describe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your team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journey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throughout the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sessions.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BBE7F332-455D-4C39-8705-89300CEBC0B4}"/>
              </a:ext>
            </a:extLst>
          </p:cNvPr>
          <p:cNvSpPr/>
          <p:nvPr/>
        </p:nvSpPr>
        <p:spPr>
          <a:xfrm>
            <a:off x="2847812" y="3133341"/>
            <a:ext cx="2171978" cy="2212743"/>
          </a:xfrm>
          <a:prstGeom prst="wedgeEllipseCallout">
            <a:avLst>
              <a:gd name="adj1" fmla="val 38443"/>
              <a:gd name="adj2" fmla="val -60665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Make a team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poster sharing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what you learned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about CARGO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CONNECT</a:t>
            </a:r>
            <a:r>
              <a:rPr lang="en-US" sz="1800" b="0" i="0" u="none" strike="noStrike" baseline="30000" dirty="0">
                <a:solidFill>
                  <a:schemeClr val="tx1"/>
                </a:solidFill>
                <a:latin typeface="ArialMT"/>
              </a:rPr>
              <a:t>SM</a:t>
            </a:r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!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air of scissors&#10;&#10;Description automatically generated with medium confidence">
            <a:extLst>
              <a:ext uri="{FF2B5EF4-FFF2-40B4-BE49-F238E27FC236}">
                <a16:creationId xmlns:a16="http://schemas.microsoft.com/office/drawing/2014/main" id="{19D9E00F-CED4-40D1-8FDE-39DEB382B7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73042">
            <a:off x="7898107" y="2554074"/>
            <a:ext cx="922947" cy="615298"/>
          </a:xfrm>
          <a:prstGeom prst="rect">
            <a:avLst/>
          </a:prstGeom>
        </p:spPr>
      </p:pic>
      <p:pic>
        <p:nvPicPr>
          <p:cNvPr id="15" name="Picture 14" descr="A row of colored pencils&#10;&#10;Description automatically generated with medium confidence">
            <a:extLst>
              <a:ext uri="{FF2B5EF4-FFF2-40B4-BE49-F238E27FC236}">
                <a16:creationId xmlns:a16="http://schemas.microsoft.com/office/drawing/2014/main" id="{92803745-6647-49C2-9992-76670A38C5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3305" y="3378018"/>
            <a:ext cx="857059" cy="924123"/>
          </a:xfrm>
          <a:prstGeom prst="rect">
            <a:avLst/>
          </a:prstGeom>
        </p:spPr>
      </p:pic>
      <p:pic>
        <p:nvPicPr>
          <p:cNvPr id="17" name="Picture 16" descr="A picture containing bottle, vessel&#10;&#10;Description automatically generated">
            <a:extLst>
              <a:ext uri="{FF2B5EF4-FFF2-40B4-BE49-F238E27FC236}">
                <a16:creationId xmlns:a16="http://schemas.microsoft.com/office/drawing/2014/main" id="{12BB90F7-88EB-45A9-BA45-65102E1CEE3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914259" y="2860867"/>
            <a:ext cx="667059" cy="1034302"/>
          </a:xfrm>
          <a:prstGeom prst="rect">
            <a:avLst/>
          </a:prstGeom>
        </p:spPr>
      </p:pic>
      <p:pic>
        <p:nvPicPr>
          <p:cNvPr id="23" name="Picture 2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ECEDA44-CAD6-432C-8D07-F99ADDA67E7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069" y="1511143"/>
            <a:ext cx="810137" cy="1080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DB8CF78-F14C-4104-971A-1FD7A9638EC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045" b="72388" l="25651" r="74928">
                        <a14:foregroundMark x1="32112" y1="31142" x2="32112" y2="31142"/>
                        <a14:foregroundMark x1="32690" y1="60138" x2="32690" y2="60138"/>
                        <a14:foregroundMark x1="37801" y1="43460" x2="37801" y2="43460"/>
                        <a14:foregroundMark x1="28303" y1="46159" x2="28303" y2="46159"/>
                        <a14:foregroundMark x1="61427" y1="28720" x2="61427" y2="28720"/>
                        <a14:foregroundMark x1="72276" y1="27889" x2="72276" y2="27889"/>
                        <a14:foregroundMark x1="72469" y1="68581" x2="72469" y2="68581"/>
                        <a14:foregroundMark x1="62392" y1="65813" x2="62392" y2="65813"/>
                        <a14:foregroundMark x1="61620" y1="48097" x2="61620" y2="48097"/>
                        <a14:foregroundMark x1="62392" y1="37439" x2="62392" y2="37439"/>
                        <a14:foregroundMark x1="73433" y1="36886" x2="73433" y2="36886"/>
                        <a14:foregroundMark x1="71890" y1="54671" x2="71890" y2="54671"/>
                        <a14:foregroundMark x1="72662" y1="46713" x2="72662" y2="46713"/>
                        <a14:foregroundMark x1="66201" y1="26228" x2="66201" y2="26228"/>
                        <a14:foregroundMark x1="67310" y1="38547" x2="67310" y2="38547"/>
                        <a14:foregroundMark x1="67117" y1="55709" x2="67117" y2="55709"/>
                        <a14:foregroundMark x1="66345" y1="64775" x2="66345" y2="64775"/>
                        <a14:foregroundMark x1="26760" y1="69965" x2="26760" y2="69965"/>
                        <a14:foregroundMark x1="27724" y1="54671" x2="27724" y2="54671"/>
                        <a14:foregroundMark x1="26953" y1="35225" x2="26953" y2="35225"/>
                        <a14:foregroundMark x1="26422" y1="25675" x2="26422" y2="25675"/>
                        <a14:foregroundMark x1="31340" y1="25675" x2="31340" y2="25675"/>
                        <a14:foregroundMark x1="36500" y1="27612" x2="36500" y2="27612"/>
                        <a14:foregroundMark x1="40501" y1="28166" x2="40501" y2="28166"/>
                        <a14:foregroundMark x1="39344" y1="30865" x2="39151" y2="64429"/>
                        <a14:foregroundMark x1="39151" y1="64429" x2="31340" y2="66367"/>
                        <a14:foregroundMark x1="31340" y1="66367" x2="27724" y2="55848"/>
                        <a14:foregroundMark x1="27724" y1="55848" x2="27194" y2="31142"/>
                        <a14:foregroundMark x1="27194" y1="31142" x2="35535" y2="27682"/>
                        <a14:foregroundMark x1="35535" y1="27682" x2="38766" y2="28166"/>
                        <a14:foregroundMark x1="62922" y1="27059" x2="64658" y2="65190"/>
                        <a14:foregroundMark x1="64658" y1="65190" x2="72469" y2="63737"/>
                        <a14:foregroundMark x1="72469" y1="63737" x2="73192" y2="29481"/>
                        <a14:foregroundMark x1="73192" y1="29481" x2="65284" y2="27543"/>
                        <a14:foregroundMark x1="65284" y1="27543" x2="63693" y2="27889"/>
                        <a14:foregroundMark x1="74928" y1="72388" x2="74928" y2="23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718" t="17251" r="20880" b="24530"/>
          <a:stretch/>
        </p:blipFill>
        <p:spPr>
          <a:xfrm>
            <a:off x="6917587" y="4399441"/>
            <a:ext cx="1897100" cy="129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22C104-6763-4059-9948-116EA46819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730" y="1713806"/>
            <a:ext cx="6723913" cy="432204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4A2076-199E-4525-B9F3-5D5397CCE1A6}"/>
              </a:ext>
            </a:extLst>
          </p:cNvPr>
          <p:cNvSpPr txBox="1"/>
          <p:nvPr/>
        </p:nvSpPr>
        <p:spPr>
          <a:xfrm>
            <a:off x="628650" y="990928"/>
            <a:ext cx="679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Brainstorm what to put on your poster.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Use page 25 in your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MT"/>
              </a:rPr>
              <a:t>Engineering Notebook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 to draft your ideas.</a:t>
            </a:r>
          </a:p>
        </p:txBody>
      </p:sp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A2076-199E-4525-B9F3-5D5397CCE1A6}"/>
              </a:ext>
            </a:extLst>
          </p:cNvPr>
          <p:cNvSpPr txBox="1"/>
          <p:nvPr/>
        </p:nvSpPr>
        <p:spPr>
          <a:xfrm>
            <a:off x="628650" y="990928"/>
            <a:ext cx="638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Work together to create your team poster. Teamwork!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You can use words, drawings, and photos on your poster.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9A3A3-96EC-499D-ADEF-D5DB9590B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019" y="1637259"/>
            <a:ext cx="7963961" cy="448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4D35A-834E-4F7C-BC9B-EE00FA0ED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26855"/>
            <a:ext cx="4255866" cy="47078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Share what you did at the end of each session.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Show your team poster design.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Explain your team journey.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Demonstrate how you will present your team poster.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Share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057DA-040A-40F2-A781-A8B9AB6D3B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019261" y="2829894"/>
            <a:ext cx="3670256" cy="29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92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Optional Video: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4133861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E981D47E9229C45BD0F6073112327E8" ma:contentTypeVersion="13" ma:contentTypeDescription="Opret et nyt dokument." ma:contentTypeScope="" ma:versionID="202cbbb3118e06ff677e1774f7cd39ed">
  <xsd:schema xmlns:xsd="http://www.w3.org/2001/XMLSchema" xmlns:xs="http://www.w3.org/2001/XMLSchema" xmlns:p="http://schemas.microsoft.com/office/2006/metadata/properties" xmlns:ns2="98a1be8e-ceb0-4d64-90f3-74f22257285b" xmlns:ns3="65f3190a-2497-4c6e-9c08-e63c17ba8fcf" targetNamespace="http://schemas.microsoft.com/office/2006/metadata/properties" ma:root="true" ma:fieldsID="edebf52742f5ff3dbd1aac38530fcad2" ns2:_="" ns3:_="">
    <xsd:import namespace="98a1be8e-ceb0-4d64-90f3-74f22257285b"/>
    <xsd:import namespace="65f3190a-2497-4c6e-9c08-e63c17ba8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1be8e-ceb0-4d64-90f3-74f222572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3190a-2497-4c6e-9c08-e63c17ba8f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727A6-DB2C-4E22-9CFC-6DABF92F8ACD}"/>
</file>

<file path=customXml/itemProps3.xml><?xml version="1.0" encoding="utf-8"?>
<ds:datastoreItem xmlns:ds="http://schemas.openxmlformats.org/officeDocument/2006/customXml" ds:itemID="{B8C3B65E-86F5-4F12-882B-E72674BBA31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f8d247-b517-4b03-8403-4e70816b143f"/>
    <ds:schemaRef ds:uri="f0e45243-17b0-4cce-9b2d-f191534f8a0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6284</TotalTime>
  <Words>1002</Words>
  <Application>Microsoft Office PowerPoint</Application>
  <PresentationFormat>On-screen Show (4:3)</PresentationFormat>
  <Paragraphs>130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Arial-BoldMT</vt:lpstr>
      <vt:lpstr>Arial-ItalicMT</vt:lpstr>
      <vt:lpstr>ArialMT</vt:lpstr>
      <vt:lpstr>Calibri</vt:lpstr>
      <vt:lpstr>Helvetica Neue</vt:lpstr>
      <vt:lpstr>Roboto</vt:lpstr>
      <vt:lpstr>Roboto Medium</vt:lpstr>
      <vt:lpstr>Office Theme</vt:lpstr>
      <vt:lpstr>PowerPoint Presentation</vt:lpstr>
      <vt:lpstr>Guiding Questions</vt:lpstr>
      <vt:lpstr>Introduction – Innovation Build</vt:lpstr>
      <vt:lpstr>Introduction – Inclusion Build</vt:lpstr>
      <vt:lpstr>Tasks</vt:lpstr>
      <vt:lpstr>Tasks</vt:lpstr>
      <vt:lpstr>Tasks</vt:lpstr>
      <vt:lpstr>Share</vt:lpstr>
      <vt:lpstr>Optional Video: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Kathy Morgan</cp:lastModifiedBy>
  <cp:revision>18</cp:revision>
  <dcterms:created xsi:type="dcterms:W3CDTF">2020-04-21T20:33:01Z</dcterms:created>
  <dcterms:modified xsi:type="dcterms:W3CDTF">2021-07-15T16:28:14Z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0x0101002E981D47E9229C45BD0F6073112327E8</vt:lpwstr>
  </property>
</Properties>
</file>